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516" r:id="rId4"/>
    <p:sldId id="484" r:id="rId5"/>
    <p:sldId id="511" r:id="rId6"/>
    <p:sldId id="48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E203-A23B-4EB4-9492-DBFEBC9A2D8A}" type="datetimeFigureOut">
              <a:rPr lang="de-DE" smtClean="0"/>
              <a:t>14.02.21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458B-83F3-4B1F-86AE-8EB36B99B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11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63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6031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3570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Umweltfreundliche  Energien Wadersloh e.G.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11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Umweltfreundliche  Energien Wadersloh e.G.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46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63982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9192"/>
            <a:ext cx="9144000" cy="537986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">
                <a:schemeClr val="bg1"/>
              </a:gs>
              <a:gs pos="8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6095"/>
            <a:ext cx="7886700" cy="66820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7137"/>
            <a:ext cx="7886700" cy="4889826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20652"/>
            <a:ext cx="1883731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Umweltfreundliche  Energien </a:t>
            </a:r>
            <a:r>
              <a:rPr lang="de-DE" dirty="0" err="1"/>
              <a:t>Wadersloh</a:t>
            </a:r>
            <a:r>
              <a:rPr lang="de-DE" dirty="0"/>
              <a:t> e.G.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482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fld id="{347BF0FC-C3BE-4112-92BB-D258D96BBC1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28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Umweltfreundliche  Energien Wadersloh e.G.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1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6398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639192"/>
            <a:ext cx="9144000" cy="537986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">
                <a:schemeClr val="bg1"/>
              </a:gs>
              <a:gs pos="8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28650" y="63206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Umweltfreundliche </a:t>
            </a:r>
          </a:p>
          <a:p>
            <a:r>
              <a:rPr lang="de-DE"/>
              <a:t>Energien Wadersloh e.G.</a:t>
            </a:r>
            <a:endParaRPr lang="de-DE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31114" y="6335482"/>
            <a:ext cx="1484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fld id="{347BF0FC-C3BE-4112-92BB-D258D96BBC1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95890"/>
            <a:ext cx="3886200" cy="488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5890"/>
            <a:ext cx="3886200" cy="4881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326095"/>
            <a:ext cx="7886700" cy="66820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0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63982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639192"/>
            <a:ext cx="9144000" cy="537986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">
                <a:schemeClr val="bg1"/>
              </a:gs>
              <a:gs pos="8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20652"/>
            <a:ext cx="182158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Umweltfreundliche  Energien Wadersloh e.G.</a:t>
            </a:r>
            <a:endParaRPr lang="de-DE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482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fld id="{347BF0FC-C3BE-4112-92BB-D258D96BBC1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19802"/>
            <a:ext cx="3868340" cy="40698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19802"/>
            <a:ext cx="3887391" cy="40698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26095"/>
            <a:ext cx="7886700" cy="66820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629842" y="129589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29150" y="129589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46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63982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9192"/>
            <a:ext cx="9144000" cy="537986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">
                <a:schemeClr val="bg1"/>
              </a:gs>
              <a:gs pos="8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20652"/>
            <a:ext cx="178607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/>
              <a:t>Umweltfreundliche  Energien Wadersloh e.G.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35482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fld id="{347BF0FC-C3BE-4112-92BB-D258D96BBC1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26095"/>
            <a:ext cx="7886700" cy="66820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Umweltfreundliche  Energien Wadersloh e.G.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Umweltfreundliche  Energien Wadersloh e.G.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01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Umweltfreundliche  Energien Wadersloh e.G.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4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Umweltfreundliche  Energien Wadersloh e.G.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F0FC-C3BE-4112-92BB-D258D96BB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9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1195" y="7286"/>
            <a:ext cx="8145966" cy="2387600"/>
          </a:xfrm>
        </p:spPr>
        <p:txBody>
          <a:bodyPr>
            <a:normAutofit/>
          </a:bodyPr>
          <a:lstStyle/>
          <a:p>
            <a:r>
              <a:rPr lang="de-DE" dirty="0"/>
              <a:t>Alternative Antriebe - Möglichkeiten für Unternehmer  </a:t>
            </a:r>
            <a:endParaRPr lang="de-DE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sz="20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14300" y="6322061"/>
            <a:ext cx="2057400" cy="365125"/>
          </a:xfrm>
        </p:spPr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Umweltfreundliche  Energien </a:t>
            </a:r>
            <a:r>
              <a:rPr lang="de-DE" err="1">
                <a:solidFill>
                  <a:schemeClr val="tx1"/>
                </a:solidFill>
              </a:rPr>
              <a:t>Wadersloh</a:t>
            </a:r>
            <a:r>
              <a:rPr lang="de-DE">
                <a:solidFill>
                  <a:schemeClr val="tx1"/>
                </a:solidFill>
              </a:rPr>
              <a:t> e.G.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772" y="4253982"/>
            <a:ext cx="2662456" cy="1003818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013D7F6-F6E0-EE44-8510-EC5EF4C9C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24348"/>
              </p:ext>
            </p:extLst>
          </p:nvPr>
        </p:nvGraphicFramePr>
        <p:xfrm>
          <a:off x="1277302" y="2709088"/>
          <a:ext cx="6589395" cy="1074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395">
                  <a:extLst>
                    <a:ext uri="{9D8B030D-6E8A-4147-A177-3AD203B41FA5}">
                      <a16:colId xmlns:a16="http://schemas.microsoft.com/office/drawing/2014/main" val="286660373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Ludger Rembeck, UEW eG Vorstand</a:t>
                      </a:r>
                    </a:p>
                    <a:p>
                      <a:pPr marR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Joel Dupont, Energieagentur NRW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R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Norbert </a:t>
                      </a: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Viezens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CNGasgeben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23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9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C600F75-EC8D-8C4F-A8E3-3CB1DEB95156}"/>
              </a:ext>
            </a:extLst>
          </p:cNvPr>
          <p:cNvSpPr/>
          <p:nvPr/>
        </p:nvSpPr>
        <p:spPr>
          <a:xfrm>
            <a:off x="3731530" y="6222406"/>
            <a:ext cx="4983476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8B332F-F7B5-E848-B201-5224505F6248}"/>
              </a:ext>
            </a:extLst>
          </p:cNvPr>
          <p:cNvSpPr/>
          <p:nvPr/>
        </p:nvSpPr>
        <p:spPr>
          <a:xfrm>
            <a:off x="28942" y="6191924"/>
            <a:ext cx="3589020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D6C15-2945-1D49-9D54-C2928BFD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5940" y="6271934"/>
            <a:ext cx="2057400" cy="365125"/>
          </a:xfrm>
        </p:spPr>
        <p:txBody>
          <a:bodyPr/>
          <a:lstStyle/>
          <a:p>
            <a:r>
              <a:rPr lang="de-DE"/>
              <a:t>Dipl.-Ing. Ludger Rembeck,</a:t>
            </a:r>
          </a:p>
          <a:p>
            <a:r>
              <a:rPr lang="de-DE"/>
              <a:t>Vorstand UEW eG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6ECC6E-379A-2942-9BB9-DB1CEE8F781F}"/>
              </a:ext>
            </a:extLst>
          </p:cNvPr>
          <p:cNvSpPr txBox="1"/>
          <p:nvPr/>
        </p:nvSpPr>
        <p:spPr>
          <a:xfrm>
            <a:off x="3806190" y="6234508"/>
            <a:ext cx="3531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Quelle: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2A2DF-44CE-574A-BF18-260558FE8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2" y="6191924"/>
            <a:ext cx="1242961" cy="4686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981654-1EE1-414B-AF91-22E04F59FE27}"/>
              </a:ext>
            </a:extLst>
          </p:cNvPr>
          <p:cNvSpPr txBox="1"/>
          <p:nvPr/>
        </p:nvSpPr>
        <p:spPr>
          <a:xfrm>
            <a:off x="428992" y="316985"/>
            <a:ext cx="745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Alternative Antriebe - Möglichkeiten für Unternehmer  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0702E9A1-8CF9-F04F-84AD-3C46B862D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73972"/>
              </p:ext>
            </p:extLst>
          </p:nvPr>
        </p:nvGraphicFramePr>
        <p:xfrm>
          <a:off x="511490" y="889733"/>
          <a:ext cx="6589395" cy="345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395">
                  <a:extLst>
                    <a:ext uri="{9D8B030D-6E8A-4147-A177-3AD203B41FA5}">
                      <a16:colId xmlns:a16="http://schemas.microsoft.com/office/drawing/2014/main" val="4100054215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046220" algn="ctr"/>
                        </a:tabLst>
                      </a:pPr>
                      <a:r>
                        <a:rPr lang="de-DE" sz="16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 Begrüßung und Einleitung Alternative Antriebe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 	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082750"/>
                  </a:ext>
                </a:extLst>
              </a:tr>
              <a:tr h="177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"/>
                        </a:spcAft>
                        <a:tabLst>
                          <a:tab pos="3147060" algn="ctr"/>
                          <a:tab pos="3596640" algn="ctr"/>
                          <a:tab pos="4046220" algn="ctr"/>
                        </a:tabLs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de-DE" sz="16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Elektromobilität für Unternehmer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	 	 	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Elektromobilität NRW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Kostenbetrachtung zur Elektromobilität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Elektrofahrzeuge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Ladeinfrastruktur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Rahmenbedingungen und Fördermöglichkeiten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Implementierung von Elektrofahrzeugen im Unternehmen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Angebot individueller Beratung der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Wadersloher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Unternehmen 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Erfahrungsaustausch mit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Wadersloher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Unternehmern 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35876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4B128D26-BD00-5F4F-B8AA-764B6B8A2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62279"/>
              </p:ext>
            </p:extLst>
          </p:nvPr>
        </p:nvGraphicFramePr>
        <p:xfrm>
          <a:off x="511491" y="4443801"/>
          <a:ext cx="6589395" cy="1472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395">
                  <a:extLst>
                    <a:ext uri="{9D8B030D-6E8A-4147-A177-3AD203B41FA5}">
                      <a16:colId xmlns:a16="http://schemas.microsoft.com/office/drawing/2014/main" val="828361554"/>
                    </a:ext>
                  </a:extLst>
                </a:gridCol>
              </a:tblGrid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de-DE" sz="16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Klimaneutrale Antriebe mit CNG/</a:t>
                      </a:r>
                      <a:r>
                        <a:rPr lang="de-DE" sz="1600" u="sng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BioCNG</a:t>
                      </a:r>
                      <a:r>
                        <a:rPr lang="de-DE" sz="160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/</a:t>
                      </a:r>
                      <a:r>
                        <a:rPr lang="de-DE" sz="1600" u="sng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Ökogas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DE" sz="16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7531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9715" algn="ctr"/>
                          <a:tab pos="1553845" algn="ctr"/>
                          <a:tab pos="3147060" algn="ctr"/>
                          <a:tab pos="3596640" algn="ctr"/>
                          <a:tab pos="4046220" algn="ctr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•    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Vorstellung der Initiative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CNGasgeben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,   	 	 	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563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1603375" algn="ctr"/>
                          <a:tab pos="3147060" algn="ctr"/>
                          <a:tab pos="3596640" algn="ctr"/>
                          <a:tab pos="4046220" algn="ctr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	Erfahrungen eines langjährigen CNG-Fahrers  	 	 	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8945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1393190" algn="ctr"/>
                          <a:tab pos="3147060" algn="ctr"/>
                          <a:tab pos="3596640" algn="ctr"/>
                          <a:tab pos="4046220" algn="ctr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	“Früher war Erdgas, jetzt ist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BioCNG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“   	 	 	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8804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59715" algn="ctr"/>
                          <a:tab pos="1014730" algn="ctr"/>
                          <a:tab pos="1798320" algn="ctr"/>
                          <a:tab pos="2247900" algn="ctr"/>
                          <a:tab pos="2697480" algn="ctr"/>
                          <a:tab pos="3147060" algn="ctr"/>
                          <a:tab pos="3596640" algn="ctr"/>
                          <a:tab pos="4046220" algn="ctr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	CNG Nutzfahrzeuge 	 	 	 	 	 	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12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C600F75-EC8D-8C4F-A8E3-3CB1DEB95156}"/>
              </a:ext>
            </a:extLst>
          </p:cNvPr>
          <p:cNvSpPr/>
          <p:nvPr/>
        </p:nvSpPr>
        <p:spPr>
          <a:xfrm>
            <a:off x="3731530" y="6222406"/>
            <a:ext cx="4983476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8B332F-F7B5-E848-B201-5224505F6248}"/>
              </a:ext>
            </a:extLst>
          </p:cNvPr>
          <p:cNvSpPr/>
          <p:nvPr/>
        </p:nvSpPr>
        <p:spPr>
          <a:xfrm>
            <a:off x="28942" y="6191924"/>
            <a:ext cx="3589020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D6C15-2945-1D49-9D54-C2928BFD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5940" y="6271934"/>
            <a:ext cx="2057400" cy="365125"/>
          </a:xfrm>
        </p:spPr>
        <p:txBody>
          <a:bodyPr/>
          <a:lstStyle/>
          <a:p>
            <a:r>
              <a:rPr lang="de-DE"/>
              <a:t>Dipl.-Ing. Ludger Rembeck,</a:t>
            </a:r>
          </a:p>
          <a:p>
            <a:r>
              <a:rPr lang="de-DE"/>
              <a:t>Vorstand UEW eG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6ECC6E-379A-2942-9BB9-DB1CEE8F781F}"/>
              </a:ext>
            </a:extLst>
          </p:cNvPr>
          <p:cNvSpPr txBox="1"/>
          <p:nvPr/>
        </p:nvSpPr>
        <p:spPr>
          <a:xfrm>
            <a:off x="3806190" y="6234508"/>
            <a:ext cx="3531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Quelle: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2A2DF-44CE-574A-BF18-260558FE8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2" y="6191924"/>
            <a:ext cx="1242961" cy="4686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7B3705B-9943-EF4C-9E95-E2B60B97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" r="54692"/>
          <a:stretch/>
        </p:blipFill>
        <p:spPr>
          <a:xfrm>
            <a:off x="5206420" y="954851"/>
            <a:ext cx="3717637" cy="47494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981654-1EE1-414B-AF91-22E04F59FE27}"/>
              </a:ext>
            </a:extLst>
          </p:cNvPr>
          <p:cNvSpPr txBox="1"/>
          <p:nvPr/>
        </p:nvSpPr>
        <p:spPr>
          <a:xfrm>
            <a:off x="428992" y="31698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Energie für Pkw Antriebe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FB324CD-0AB4-964A-81D7-56A76B736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77"/>
          <a:stretch/>
        </p:blipFill>
        <p:spPr>
          <a:xfrm>
            <a:off x="315121" y="943306"/>
            <a:ext cx="2399871" cy="474946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9423998-3910-E745-9769-4963490EE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7" r="28827"/>
          <a:stretch/>
        </p:blipFill>
        <p:spPr>
          <a:xfrm>
            <a:off x="2887558" y="943306"/>
            <a:ext cx="2209338" cy="47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C600F75-EC8D-8C4F-A8E3-3CB1DEB95156}"/>
              </a:ext>
            </a:extLst>
          </p:cNvPr>
          <p:cNvSpPr/>
          <p:nvPr/>
        </p:nvSpPr>
        <p:spPr>
          <a:xfrm>
            <a:off x="3731530" y="6191924"/>
            <a:ext cx="5239288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8B332F-F7B5-E848-B201-5224505F6248}"/>
              </a:ext>
            </a:extLst>
          </p:cNvPr>
          <p:cNvSpPr/>
          <p:nvPr/>
        </p:nvSpPr>
        <p:spPr>
          <a:xfrm>
            <a:off x="28942" y="6191924"/>
            <a:ext cx="3589020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D6C15-2945-1D49-9D54-C2928BFD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5940" y="6271934"/>
            <a:ext cx="2057400" cy="365125"/>
          </a:xfrm>
        </p:spPr>
        <p:txBody>
          <a:bodyPr/>
          <a:lstStyle/>
          <a:p>
            <a:r>
              <a:rPr lang="de-DE"/>
              <a:t>Dipl.-Ing. Ludger Rembeck,</a:t>
            </a:r>
          </a:p>
          <a:p>
            <a:r>
              <a:rPr lang="de-DE"/>
              <a:t>Vorstand UEW eG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6ECC6E-379A-2942-9BB9-DB1CEE8F781F}"/>
              </a:ext>
            </a:extLst>
          </p:cNvPr>
          <p:cNvSpPr txBox="1"/>
          <p:nvPr/>
        </p:nvSpPr>
        <p:spPr>
          <a:xfrm>
            <a:off x="3806189" y="6234508"/>
            <a:ext cx="476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Quelle: Handelsblatt 02/2020 (Diagramm links) 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International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council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of clean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transport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(Diagramm rechts)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2A2DF-44CE-574A-BF18-260558FE8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2" y="6191924"/>
            <a:ext cx="1242961" cy="4686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981654-1EE1-414B-AF91-22E04F59FE27}"/>
              </a:ext>
            </a:extLst>
          </p:cNvPr>
          <p:cNvSpPr txBox="1"/>
          <p:nvPr/>
        </p:nvSpPr>
        <p:spPr>
          <a:xfrm>
            <a:off x="308244" y="86175"/>
            <a:ext cx="913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Verbrenner auf dem Rückzug – neue gesetzliche Regelungen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65A719-B6E8-504E-AA0A-720D33617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3" y="824056"/>
            <a:ext cx="3825860" cy="52192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E264A4E-A9A6-2A4E-A8D0-0BAF550AC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3" r="12142" b="-1"/>
          <a:stretch/>
        </p:blipFill>
        <p:spPr>
          <a:xfrm>
            <a:off x="5125989" y="762869"/>
            <a:ext cx="3129011" cy="52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C600F75-EC8D-8C4F-A8E3-3CB1DEB95156}"/>
              </a:ext>
            </a:extLst>
          </p:cNvPr>
          <p:cNvSpPr/>
          <p:nvPr/>
        </p:nvSpPr>
        <p:spPr>
          <a:xfrm>
            <a:off x="3731529" y="6191924"/>
            <a:ext cx="5654003" cy="6660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8B332F-F7B5-E848-B201-5224505F6248}"/>
              </a:ext>
            </a:extLst>
          </p:cNvPr>
          <p:cNvSpPr/>
          <p:nvPr/>
        </p:nvSpPr>
        <p:spPr>
          <a:xfrm>
            <a:off x="28942" y="6191924"/>
            <a:ext cx="3589020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D6C15-2945-1D49-9D54-C2928BFD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5940" y="6271934"/>
            <a:ext cx="2057400" cy="365125"/>
          </a:xfrm>
        </p:spPr>
        <p:txBody>
          <a:bodyPr/>
          <a:lstStyle/>
          <a:p>
            <a:r>
              <a:rPr lang="de-DE"/>
              <a:t>Dipl.-Ing. Ludger Rembeck,</a:t>
            </a:r>
          </a:p>
          <a:p>
            <a:r>
              <a:rPr lang="de-DE"/>
              <a:t>Vorstand UEW eG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6ECC6E-379A-2942-9BB9-DB1CEE8F781F}"/>
              </a:ext>
            </a:extLst>
          </p:cNvPr>
          <p:cNvSpPr txBox="1"/>
          <p:nvPr/>
        </p:nvSpPr>
        <p:spPr>
          <a:xfrm>
            <a:off x="3806189" y="6234508"/>
            <a:ext cx="548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Quelle: Abschätzung PA Consulting </a:t>
            </a:r>
          </a:p>
          <a:p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www.paconsulting.com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insights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/2019/co2-emissions-are-increasing/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2A2DF-44CE-574A-BF18-260558FE8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2" y="6191924"/>
            <a:ext cx="1242961" cy="4686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981654-1EE1-414B-AF91-22E04F59FE27}"/>
              </a:ext>
            </a:extLst>
          </p:cNvPr>
          <p:cNvSpPr txBox="1"/>
          <p:nvPr/>
        </p:nvSpPr>
        <p:spPr>
          <a:xfrm>
            <a:off x="308244" y="86175"/>
            <a:ext cx="913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CO2 Strafzahlungen der deutschen Autohersteller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AEDE05-AB94-A34D-9287-7896E2F19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4" y="150436"/>
            <a:ext cx="8920671" cy="58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C600F75-EC8D-8C4F-A8E3-3CB1DEB95156}"/>
              </a:ext>
            </a:extLst>
          </p:cNvPr>
          <p:cNvSpPr/>
          <p:nvPr/>
        </p:nvSpPr>
        <p:spPr>
          <a:xfrm>
            <a:off x="3731529" y="6191924"/>
            <a:ext cx="5297015" cy="6660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8B332F-F7B5-E848-B201-5224505F6248}"/>
              </a:ext>
            </a:extLst>
          </p:cNvPr>
          <p:cNvSpPr/>
          <p:nvPr/>
        </p:nvSpPr>
        <p:spPr>
          <a:xfrm>
            <a:off x="28942" y="6191924"/>
            <a:ext cx="3589020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cv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1D6C15-2945-1D49-9D54-C2928BFD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5940" y="6271934"/>
            <a:ext cx="2057400" cy="365125"/>
          </a:xfrm>
        </p:spPr>
        <p:txBody>
          <a:bodyPr/>
          <a:lstStyle/>
          <a:p>
            <a:r>
              <a:rPr lang="de-DE"/>
              <a:t>Dipl.-Ing. Ludger Rembeck,</a:t>
            </a:r>
          </a:p>
          <a:p>
            <a:r>
              <a:rPr lang="de-DE"/>
              <a:t>Vorstand UEW eG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6ECC6E-379A-2942-9BB9-DB1CEE8F781F}"/>
              </a:ext>
            </a:extLst>
          </p:cNvPr>
          <p:cNvSpPr txBox="1"/>
          <p:nvPr/>
        </p:nvSpPr>
        <p:spPr>
          <a:xfrm>
            <a:off x="3806189" y="6234508"/>
            <a:ext cx="502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Quelle: Kraftfahrtbundesamt KBA, Darstellung Statistik.com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12A2DF-44CE-574A-BF18-260558FE8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2" y="6191924"/>
            <a:ext cx="1242961" cy="4686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981654-1EE1-414B-AF91-22E04F59FE27}"/>
              </a:ext>
            </a:extLst>
          </p:cNvPr>
          <p:cNvSpPr txBox="1"/>
          <p:nvPr/>
        </p:nvSpPr>
        <p:spPr>
          <a:xfrm>
            <a:off x="308245" y="86174"/>
            <a:ext cx="711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(1) Wirkungsgrad Antriebe (2)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C65D8D-423E-154E-9699-E79D595A0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42512"/>
            <a:ext cx="5647356" cy="49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</Words>
  <Application>Microsoft Macintosh PowerPoint</Application>
  <PresentationFormat>Bildschirmpräsentation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Alternative Antriebe - Möglichkeiten für Unternehmer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Winkelnkemper, Torsten</dc:creator>
  <cp:lastModifiedBy>Ludger Rembeck</cp:lastModifiedBy>
  <cp:revision>233</cp:revision>
  <dcterms:created xsi:type="dcterms:W3CDTF">2019-04-22T16:45:07Z</dcterms:created>
  <dcterms:modified xsi:type="dcterms:W3CDTF">2021-02-14T17:13:09Z</dcterms:modified>
</cp:coreProperties>
</file>